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81" r:id="rId5"/>
    <p:sldId id="257" r:id="rId6"/>
    <p:sldId id="287" r:id="rId7"/>
    <p:sldId id="277" r:id="rId8"/>
    <p:sldId id="264" r:id="rId9"/>
    <p:sldId id="296" r:id="rId10"/>
    <p:sldId id="297" r:id="rId11"/>
    <p:sldId id="285" r:id="rId12"/>
    <p:sldId id="29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4" userDrawn="1">
          <p15:clr>
            <a:srgbClr val="A4A3A4"/>
          </p15:clr>
        </p15:guide>
        <p15:guide id="3" pos="408" userDrawn="1">
          <p15:clr>
            <a:srgbClr val="A4A3A4"/>
          </p15:clr>
        </p15:guide>
        <p15:guide id="4" orient="horz" pos="432" userDrawn="1">
          <p15:clr>
            <a:srgbClr val="A4A3A4"/>
          </p15:clr>
        </p15:guide>
        <p15:guide id="5" pos="72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88AC"/>
    <a:srgbClr val="A90651"/>
    <a:srgbClr val="9D0049"/>
    <a:srgbClr val="A31753"/>
    <a:srgbClr val="272525"/>
    <a:srgbClr val="4D040B"/>
    <a:srgbClr val="0D3047"/>
    <a:srgbClr val="0B2B41"/>
    <a:srgbClr val="114263"/>
    <a:srgbClr val="401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E8B1032C-EA38-4F05-BA0D-38AFFFC7BED3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0" autoAdjust="0"/>
    <p:restoredTop sz="94703" autoAdjust="0"/>
  </p:normalViewPr>
  <p:slideViewPr>
    <p:cSldViewPr snapToGrid="0">
      <p:cViewPr varScale="1">
        <p:scale>
          <a:sx n="96" d="100"/>
          <a:sy n="96" d="100"/>
        </p:scale>
        <p:origin x="102" y="432"/>
      </p:cViewPr>
      <p:guideLst>
        <p:guide orient="horz" pos="2160"/>
        <p:guide pos="3864"/>
        <p:guide pos="408"/>
        <p:guide orient="horz" pos="432"/>
        <p:guide pos="727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3D1D01A-5516-4E1C-9A6D-D9EF8C203FB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087A2D-9F8F-45E9-B127-C2407E79536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4338A-2C54-48B6-A869-F1523EB17642}" type="datetimeFigureOut">
              <a:rPr lang="en-US" smtClean="0"/>
              <a:t>4/21/2023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515058-9F03-4AC5-A723-3D23E277200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6E583C-77B5-479A-A9CA-17DC816BC6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D57C9-54A6-4BAA-A5CD-C535F9370C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3655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205A9-A302-429C-8AB8-C362C4362DF4}" type="datetimeFigureOut">
              <a:rPr lang="en-US" smtClean="0"/>
              <a:t>4/21/2023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82289-BCFD-4053-9D06-A9140C63A4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475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305EBB3-0F16-4B63-82ED-191AB224B8E2}"/>
              </a:ext>
            </a:extLst>
          </p:cNvPr>
          <p:cNvSpPr/>
          <p:nvPr userDrawn="1"/>
        </p:nvSpPr>
        <p:spPr>
          <a:xfrm>
            <a:off x="6676569" y="0"/>
            <a:ext cx="3522381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A440F4A-C2AF-406D-B420-CCF52F447A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6676568" cy="6858000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74144" y="1291772"/>
            <a:ext cx="4379976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/>
            <a:r>
              <a:rPr lang="en-US" noProof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9079" y="5392401"/>
            <a:ext cx="4178808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800" dirty="0">
                <a:solidFill>
                  <a:srgbClr val="B2606E"/>
                </a:solidFill>
              </a:defRPr>
            </a:lvl1pPr>
          </a:lstStyle>
          <a:p>
            <a:pPr lvl="0"/>
            <a:r>
              <a:rPr lang="en-US" noProof="0"/>
              <a:t>Subtitle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FDB39AB-B644-434A-9D55-AF3455D468E5}"/>
              </a:ext>
            </a:extLst>
          </p:cNvPr>
          <p:cNvGrpSpPr/>
          <p:nvPr userDrawn="1"/>
        </p:nvGrpSpPr>
        <p:grpSpPr>
          <a:xfrm>
            <a:off x="9140346" y="5054600"/>
            <a:ext cx="676275" cy="114300"/>
            <a:chOff x="9330846" y="5054600"/>
            <a:chExt cx="676275" cy="11430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24204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09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_Important Tex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935D313-376E-4CA0-9732-D0CACCC07F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64300" y="0"/>
            <a:ext cx="5727700" cy="6858000"/>
          </a:xfrm>
          <a:custGeom>
            <a:avLst/>
            <a:gdLst>
              <a:gd name="connsiteX0" fmla="*/ 1708150 w 5727700"/>
              <a:gd name="connsiteY0" fmla="*/ 0 h 6858000"/>
              <a:gd name="connsiteX1" fmla="*/ 5727700 w 5727700"/>
              <a:gd name="connsiteY1" fmla="*/ 0 h 6858000"/>
              <a:gd name="connsiteX2" fmla="*/ 5727700 w 5727700"/>
              <a:gd name="connsiteY2" fmla="*/ 6858000 h 6858000"/>
              <a:gd name="connsiteX3" fmla="*/ 0 w 5727700"/>
              <a:gd name="connsiteY3" fmla="*/ 6858000 h 6858000"/>
              <a:gd name="connsiteX4" fmla="*/ 0 w 5727700"/>
              <a:gd name="connsiteY4" fmla="*/ 6832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27700" h="6858000">
                <a:moveTo>
                  <a:pt x="1708150" y="0"/>
                </a:moveTo>
                <a:lnTo>
                  <a:pt x="5727700" y="0"/>
                </a:lnTo>
                <a:lnTo>
                  <a:pt x="5727700" y="6858000"/>
                </a:lnTo>
                <a:lnTo>
                  <a:pt x="0" y="6858000"/>
                </a:lnTo>
                <a:lnTo>
                  <a:pt x="0" y="6832600"/>
                </a:lnTo>
                <a:close/>
              </a:path>
            </a:pathLst>
          </a:custGeom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800"/>
            </a:lvl1pPr>
          </a:lstStyle>
          <a:p>
            <a:pPr marL="228600" lvl="0" indent="-228600" algn="ctr"/>
            <a:r>
              <a:rPr lang="en-US" noProof="0" dirty="0"/>
              <a:t>Insert Image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3A2DEF1-03FF-475D-994A-6FC6FB1414F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8087304" cy="6858000"/>
          </a:xfrm>
          <a:custGeom>
            <a:avLst/>
            <a:gdLst>
              <a:gd name="connsiteX0" fmla="*/ 0 w 8087304"/>
              <a:gd name="connsiteY0" fmla="*/ 0 h 6858000"/>
              <a:gd name="connsiteX1" fmla="*/ 8087304 w 8087304"/>
              <a:gd name="connsiteY1" fmla="*/ 0 h 6858000"/>
              <a:gd name="connsiteX2" fmla="*/ 8087304 w 8087304"/>
              <a:gd name="connsiteY2" fmla="*/ 7620 h 6858000"/>
              <a:gd name="connsiteX3" fmla="*/ 6368365 w 8087304"/>
              <a:gd name="connsiteY3" fmla="*/ 6858000 h 6858000"/>
              <a:gd name="connsiteX4" fmla="*/ 0 w 808730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87304" h="6858000">
                <a:moveTo>
                  <a:pt x="0" y="0"/>
                </a:moveTo>
                <a:lnTo>
                  <a:pt x="8087304" y="0"/>
                </a:lnTo>
                <a:lnTo>
                  <a:pt x="8087304" y="7620"/>
                </a:lnTo>
                <a:lnTo>
                  <a:pt x="636836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 anchorCtr="1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pPr marL="285750" marR="0" lvl="0" indent="-28575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noProof="0" dirty="0"/>
              <a:t>Insert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586" y="5047107"/>
            <a:ext cx="5005614" cy="1005840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6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57150" lvl="0" indent="-285750">
              <a:lnSpc>
                <a:spcPct val="100000"/>
              </a:lnSpc>
              <a:spcBef>
                <a:spcPct val="0"/>
              </a:spcBef>
            </a:pPr>
            <a:r>
              <a:rPr lang="en-US" noProof="0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586" y="4081468"/>
            <a:ext cx="5005614" cy="822960"/>
          </a:xfrm>
        </p:spPr>
        <p:txBody>
          <a:bodyPr vert="horz" wrap="square" lIns="0" tIns="45720" rIns="91440" bIns="45720" rtlCol="0" anchor="t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GB" sz="2400" dirty="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marL="0"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sp>
        <p:nvSpPr>
          <p:cNvPr id="20" name="Slide Number Placeholder 7">
            <a:extLst>
              <a:ext uri="{FF2B5EF4-FFF2-40B4-BE49-F238E27FC236}">
                <a16:creationId xmlns:a16="http://schemas.microsoft.com/office/drawing/2014/main" id="{1CEA3362-50AD-4D98-92C4-DA1D8C857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/>
            <a:fld id="{817179DE-9BF3-494C-804F-0C7C90AC8700}" type="slidenum">
              <a:rPr lang="en-US" noProof="0" smtClean="0"/>
              <a:pPr algn="ctr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91417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F3686C7-DF83-47D9-A485-35F4F1D36A69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90B36CF-9391-49E9-B599-8B724B6EF267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68CE156-5D60-42B0-A4F9-33FA85537807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E4521A1-4C9D-4795-B551-D151E8856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/>
            <a:fld id="{817179DE-9BF3-494C-804F-0C7C90AC8700}" type="slidenum">
              <a:rPr lang="en-US" noProof="0" smtClean="0"/>
              <a:pPr algn="ctr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40370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240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 noProof="0" dirty="0"/>
              <a:t>Insert Image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75C086E-F523-4C77-938F-0DB6203DBC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080" y="2139696"/>
            <a:ext cx="5578995" cy="879928"/>
          </a:xfrm>
        </p:spPr>
        <p:txBody>
          <a:bodyPr vert="horz" lIns="91440" tIns="45720" rIns="91440" bIns="45720" rtlCol="0" anchor="ctr" anchorCtr="0">
            <a:noAutofit/>
          </a:bodyPr>
          <a:lstStyle>
            <a:lvl1pPr algn="l">
              <a:defRPr lang="en-GB" b="0" dirty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en-US" noProof="0"/>
              <a:t>TITLE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B293AB9F-7C1D-4A06-9F42-4FD67BF273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59075" y="3653097"/>
            <a:ext cx="3695206" cy="276999"/>
          </a:xfrm>
        </p:spPr>
        <p:txBody>
          <a:bodyPr lIns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80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Name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224AF9FB-5C6E-4050-AE8D-3B218C0F1DA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59075" y="4392151"/>
            <a:ext cx="3695206" cy="276999"/>
          </a:xfrm>
        </p:spPr>
        <p:txBody>
          <a:bodyPr lIns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80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Phone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68A48B85-2E0B-42B6-AB4A-1302D3C828F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59075" y="5131205"/>
            <a:ext cx="3695206" cy="276999"/>
          </a:xfrm>
        </p:spPr>
        <p:txBody>
          <a:bodyPr lIns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80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Email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9244D33F-3A47-4DE3-8198-7AC5316E31E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359075" y="5870258"/>
            <a:ext cx="3695206" cy="276999"/>
          </a:xfrm>
        </p:spPr>
        <p:txBody>
          <a:bodyPr lIns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800" spc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Website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220C8B-2E18-4D91-A806-6C7C3940B00F}"/>
              </a:ext>
            </a:extLst>
          </p:cNvPr>
          <p:cNvSpPr>
            <a:spLocks noGrp="1" noChangeAspect="1"/>
          </p:cNvSpPr>
          <p:nvPr>
            <p:ph sz="quarter" idx="19" hasCustomPrompt="1"/>
          </p:nvPr>
        </p:nvSpPr>
        <p:spPr>
          <a:xfrm>
            <a:off x="691080" y="4295744"/>
            <a:ext cx="469813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3D1C5933-D103-4989-B652-C7B692341BC3}"/>
              </a:ext>
            </a:extLst>
          </p:cNvPr>
          <p:cNvSpPr>
            <a:spLocks noGrp="1" noChangeAspect="1"/>
          </p:cNvSpPr>
          <p:nvPr>
            <p:ph sz="quarter" idx="20" hasCustomPrompt="1"/>
          </p:nvPr>
        </p:nvSpPr>
        <p:spPr>
          <a:xfrm>
            <a:off x="691080" y="5034798"/>
            <a:ext cx="469813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A80EBF65-A9A1-4724-B962-DB9B79A924AA}"/>
              </a:ext>
            </a:extLst>
          </p:cNvPr>
          <p:cNvSpPr>
            <a:spLocks noGrp="1" noChangeAspect="1"/>
          </p:cNvSpPr>
          <p:nvPr>
            <p:ph sz="quarter" idx="21" hasCustomPrompt="1"/>
          </p:nvPr>
        </p:nvSpPr>
        <p:spPr>
          <a:xfrm>
            <a:off x="691080" y="5773851"/>
            <a:ext cx="469813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06251342-E6E3-4C57-A0A9-C7BB3DCAE115}"/>
              </a:ext>
            </a:extLst>
          </p:cNvPr>
          <p:cNvSpPr>
            <a:spLocks noGrp="1" noChangeAspect="1"/>
          </p:cNvSpPr>
          <p:nvPr>
            <p:ph sz="quarter" idx="22" hasCustomPrompt="1"/>
          </p:nvPr>
        </p:nvSpPr>
        <p:spPr>
          <a:xfrm>
            <a:off x="691080" y="3556690"/>
            <a:ext cx="469813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050"/>
            </a:lvl1pPr>
          </a:lstStyle>
          <a:p>
            <a:pPr lvl="0"/>
            <a:r>
              <a:rPr lang="en-US" noProof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4169354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74144" y="1291772"/>
            <a:ext cx="4379976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/>
            <a:r>
              <a:rPr lang="en-US" noProof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9079" y="5392401"/>
            <a:ext cx="4178808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800" dirty="0">
                <a:solidFill>
                  <a:srgbClr val="B2606E"/>
                </a:solidFill>
              </a:defRPr>
            </a:lvl1pPr>
          </a:lstStyle>
          <a:p>
            <a:pPr lvl="0"/>
            <a:r>
              <a:rPr lang="en-US" noProof="0"/>
              <a:t>Subtitle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FDB39AB-B644-434A-9D55-AF3455D468E5}"/>
              </a:ext>
            </a:extLst>
          </p:cNvPr>
          <p:cNvGrpSpPr/>
          <p:nvPr userDrawn="1"/>
        </p:nvGrpSpPr>
        <p:grpSpPr>
          <a:xfrm>
            <a:off x="9140346" y="5054600"/>
            <a:ext cx="676275" cy="114300"/>
            <a:chOff x="9330846" y="5054600"/>
            <a:chExt cx="676275" cy="11430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BE10AC4-CBFC-4ECF-92D5-9CE1874F58D7}"/>
              </a:ext>
            </a:extLst>
          </p:cNvPr>
          <p:cNvSpPr/>
          <p:nvPr userDrawn="1"/>
        </p:nvSpPr>
        <p:spPr>
          <a:xfrm>
            <a:off x="0" y="0"/>
            <a:ext cx="8568965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667344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305EBB3-0F16-4B63-82ED-191AB224B8E2}"/>
              </a:ext>
            </a:extLst>
          </p:cNvPr>
          <p:cNvSpPr/>
          <p:nvPr userDrawn="1"/>
        </p:nvSpPr>
        <p:spPr>
          <a:xfrm>
            <a:off x="4334810" y="0"/>
            <a:ext cx="3522381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74144" y="1291772"/>
            <a:ext cx="4379976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/>
            <a:r>
              <a:rPr lang="en-US" noProof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9079" y="5392401"/>
            <a:ext cx="4178808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800" dirty="0">
                <a:solidFill>
                  <a:srgbClr val="B2606E"/>
                </a:solidFill>
              </a:defRPr>
            </a:lvl1pPr>
          </a:lstStyle>
          <a:p>
            <a:pPr lvl="0"/>
            <a:r>
              <a:rPr lang="en-US" noProof="0"/>
              <a:t>Subtitle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FDB39AB-B644-434A-9D55-AF3455D468E5}"/>
              </a:ext>
            </a:extLst>
          </p:cNvPr>
          <p:cNvGrpSpPr/>
          <p:nvPr userDrawn="1"/>
        </p:nvGrpSpPr>
        <p:grpSpPr>
          <a:xfrm>
            <a:off x="9140346" y="5054600"/>
            <a:ext cx="676275" cy="114300"/>
            <a:chOff x="9330846" y="5054600"/>
            <a:chExt cx="676275" cy="11430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873491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7BBA6D3-FEB9-412B-8FBB-095FC3A60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186" y="1825625"/>
            <a:ext cx="10815864" cy="4351338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0023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4A4F74B-B2CD-407C-865A-037EDFAC9D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3186" y="1825625"/>
            <a:ext cx="5386614" cy="43513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2548E2E-973A-4D52-ACB9-BF564F407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276850" cy="43513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10698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0CD1AD0-C8B7-4785-A47D-D822CF4F24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3186" y="1681163"/>
            <a:ext cx="533214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90A1BBCF-EEF1-4C9A-BA10-9657A79560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2768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9F8415A-57A2-4D5C-97B0-E78499CC7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186" y="2505075"/>
            <a:ext cx="5332147" cy="36845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7A31490-A10D-455A-B515-E26064D0E1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276850" cy="36845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490708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9F5DF135-B773-4FF0-A198-687768159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D4BA48E-457A-42FA-BC00-3AE386B38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26586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3DF8AE6-3466-400C-B6F1-335DF4DED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76986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305EBB3-0F16-4B63-82ED-191AB224B8E2}"/>
              </a:ext>
            </a:extLst>
          </p:cNvPr>
          <p:cNvSpPr/>
          <p:nvPr userDrawn="1"/>
        </p:nvSpPr>
        <p:spPr>
          <a:xfrm>
            <a:off x="5512953" y="0"/>
            <a:ext cx="3522381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A440F4A-C2AF-406D-B420-CCF52F447A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5504688" cy="6858000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74144" y="1291772"/>
            <a:ext cx="4379976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 dirty="0"/>
            </a:lvl1pPr>
          </a:lstStyle>
          <a:p>
            <a:pPr marL="0" lvl="0" algn="ctr"/>
            <a:r>
              <a:rPr lang="en-US" noProof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9079" y="5392401"/>
            <a:ext cx="4178808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800" dirty="0">
                <a:solidFill>
                  <a:srgbClr val="B2606E"/>
                </a:solidFill>
              </a:defRPr>
            </a:lvl1pPr>
          </a:lstStyle>
          <a:p>
            <a:pPr lvl="0"/>
            <a:r>
              <a:rPr lang="en-US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2708547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3B7B0E2-E4FA-4B45-89A6-98E4C4DC1D24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noProof="0" dirty="0">
              <a:solidFill>
                <a:schemeClr val="bg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3EA16B2-FFAE-4A6E-977D-191BC1DB5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36B2E80-B2B9-4309-8C9B-11D0B83C4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03DB89DF-F372-4E54-9DFD-D53E42A2B8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94346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47CEAAF6-CCA9-40F8-8A3D-FAAD92220D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2" y="0"/>
            <a:ext cx="12192001" cy="6858000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16020" y="2404234"/>
            <a:ext cx="5330038" cy="1746504"/>
          </a:xfrm>
        </p:spPr>
        <p:txBody>
          <a:bodyPr vert="horz" lIns="0" tIns="45720" rIns="0" bIns="45720" rtlCol="0" anchor="b" anchorCtr="1">
            <a:noAutofit/>
          </a:bodyPr>
          <a:lstStyle>
            <a:lvl1pPr>
              <a:defRPr lang="en-GB" dirty="0">
                <a:solidFill>
                  <a:schemeClr val="bg1"/>
                </a:solidFill>
              </a:defRPr>
            </a:lvl1pPr>
          </a:lstStyle>
          <a:p>
            <a:pPr marL="0" lvl="0"/>
            <a:r>
              <a:rPr lang="en-US" noProof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3180" y="4553291"/>
            <a:ext cx="5049510" cy="521208"/>
          </a:xfrm>
        </p:spPr>
        <p:txBody>
          <a:bodyPr vert="horz" lIns="0" tIns="0" rIns="0" bIns="0" rtlCol="0" anchor="t" anchorCtr="1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20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77175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AAF32A0B-D38A-4E4A-BD5E-94B67129650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2" y="0"/>
            <a:ext cx="12192001" cy="6858000"/>
          </a:xfrm>
        </p:spPr>
        <p:txBody>
          <a:bodyPr anchor="ctr" anchorCtr="1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CD3B46-48AB-439D-A981-D3596F977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0288" y="2313432"/>
            <a:ext cx="6592824" cy="2852737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GB" sz="60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28D712-0D13-4ECD-9BEB-B8EE651FF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0288" y="5193792"/>
            <a:ext cx="6592824" cy="97840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>
                <a:solidFill>
                  <a:schemeClr val="bg1"/>
                </a:solidFill>
              </a:defRPr>
            </a:lvl1pPr>
          </a:lstStyle>
          <a:p>
            <a:pPr marL="228600" lvl="0" indent="-22860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1308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Conten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36125" y="0"/>
            <a:ext cx="5355875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240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 noProof="0" dirty="0"/>
              <a:t>Insert Image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C7F0E85E-786D-44FC-A9C8-8853277D7C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86558" y="2717803"/>
            <a:ext cx="283464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400" dirty="0" smtClean="0">
                <a:latin typeface="+mn-lt"/>
                <a:ea typeface="+mj-ea"/>
                <a:cs typeface="+mj-cs"/>
              </a:defRPr>
            </a:lvl1pPr>
          </a:lstStyle>
          <a:p>
            <a:pPr marL="57150" lvl="0" indent="-285750">
              <a:lnSpc>
                <a:spcPct val="100000"/>
              </a:lnSpc>
              <a:spcBef>
                <a:spcPct val="0"/>
              </a:spcBef>
            </a:pPr>
            <a:r>
              <a:rPr lang="en-US" noProof="0"/>
              <a:t>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7700" y="2717803"/>
            <a:ext cx="283464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400" dirty="0" smtClean="0">
                <a:latin typeface="+mn-lt"/>
                <a:ea typeface="+mj-ea"/>
                <a:cs typeface="+mj-cs"/>
              </a:defRPr>
            </a:lvl1pPr>
          </a:lstStyle>
          <a:p>
            <a:pPr marL="57150" lvl="0" indent="-285750">
              <a:lnSpc>
                <a:spcPct val="100000"/>
              </a:lnSpc>
              <a:spcBef>
                <a:spcPct val="0"/>
              </a:spcBef>
            </a:pPr>
            <a:r>
              <a:rPr lang="en-US" noProof="0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68915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906451" y="1981200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17" name="Content Placeholder 15">
            <a:extLst>
              <a:ext uri="{FF2B5EF4-FFF2-40B4-BE49-F238E27FC236}">
                <a16:creationId xmlns:a16="http://schemas.microsoft.com/office/drawing/2014/main" id="{6DF8CB66-232E-4CE3-96FC-CE37C74994E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645309" y="1981200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18" name="Slide Number Placeholder 7">
            <a:extLst>
              <a:ext uri="{FF2B5EF4-FFF2-40B4-BE49-F238E27FC236}">
                <a16:creationId xmlns:a16="http://schemas.microsoft.com/office/drawing/2014/main" id="{8728750D-82C7-4A8D-A7C7-5549346679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/>
            <a:fld id="{817179DE-9BF3-494C-804F-0C7C90AC8700}" type="slidenum">
              <a:rPr lang="en-US" noProof="0" smtClean="0"/>
              <a:pPr algn="ctr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72049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 Content_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240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 noProof="0" dirty="0"/>
              <a:t>Insert Image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C7F0E85E-786D-44FC-A9C8-8853277D7C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88842" y="2717803"/>
            <a:ext cx="237744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4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57150" lvl="0" indent="-285750">
              <a:lnSpc>
                <a:spcPct val="100000"/>
              </a:lnSpc>
              <a:spcBef>
                <a:spcPct val="0"/>
              </a:spcBef>
            </a:pPr>
            <a:r>
              <a:rPr lang="en-US" noProof="0"/>
              <a:t>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7700" y="2717803"/>
            <a:ext cx="237744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4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57150" lvl="0" indent="-285750">
              <a:lnSpc>
                <a:spcPct val="100000"/>
              </a:lnSpc>
              <a:spcBef>
                <a:spcPct val="0"/>
              </a:spcBef>
            </a:pPr>
            <a:r>
              <a:rPr lang="en-US" noProof="0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2062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562100" y="1981200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17" name="Content Placeholder 15">
            <a:extLst>
              <a:ext uri="{FF2B5EF4-FFF2-40B4-BE49-F238E27FC236}">
                <a16:creationId xmlns:a16="http://schemas.microsoft.com/office/drawing/2014/main" id="{6DF8CB66-232E-4CE3-96FC-CE37C74994E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803242" y="1981200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DEF523FD-B1FC-40A7-93AA-389CB38E17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29985" y="2717803"/>
            <a:ext cx="237744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4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57150" lvl="0" indent="-285750">
              <a:lnSpc>
                <a:spcPct val="100000"/>
              </a:lnSpc>
              <a:spcBef>
                <a:spcPct val="0"/>
              </a:spcBef>
            </a:pPr>
            <a:r>
              <a:rPr lang="en-US" noProof="0"/>
              <a:t>Edit Master text styles</a:t>
            </a:r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B60C8CC8-C869-4395-B389-D76DF4A56AA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044385" y="1981200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11" name="Slide Number Placeholder 7">
            <a:extLst>
              <a:ext uri="{FF2B5EF4-FFF2-40B4-BE49-F238E27FC236}">
                <a16:creationId xmlns:a16="http://schemas.microsoft.com/office/drawing/2014/main" id="{E10AF5F6-7B7D-4CE6-A1D0-2F46804D3C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/>
            <a:fld id="{817179DE-9BF3-494C-804F-0C7C90AC8700}" type="slidenum">
              <a:rPr lang="en-US" noProof="0" smtClean="0"/>
              <a:pPr algn="ctr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54804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 Content_2 column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240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 noProof="0" dirty="0"/>
              <a:t>Insert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09750" y="1847927"/>
            <a:ext cx="7315200" cy="146161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4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noProof="0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2062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47700" y="2304413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C3BB8EAB-4266-4938-A8CB-6D18C938017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09750" y="4048520"/>
            <a:ext cx="7315200" cy="146161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4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noProof="0"/>
              <a:t>Edit Master text styles</a:t>
            </a:r>
          </a:p>
        </p:txBody>
      </p:sp>
      <p:sp>
        <p:nvSpPr>
          <p:cNvPr id="12" name="Content Placeholder 15">
            <a:extLst>
              <a:ext uri="{FF2B5EF4-FFF2-40B4-BE49-F238E27FC236}">
                <a16:creationId xmlns:a16="http://schemas.microsoft.com/office/drawing/2014/main" id="{716D363C-A0A5-4FB1-8CC2-850C0CD9F4E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7700" y="4505006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AAF4A39B-C3C3-4691-BB94-371047ADD5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/>
            <a:fld id="{817179DE-9BF3-494C-804F-0C7C90AC8700}" type="slidenum">
              <a:rPr lang="en-US" noProof="0" smtClean="0"/>
              <a:pPr algn="ctr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47190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 Content_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240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 noProof="0" dirty="0"/>
              <a:t>Insert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62100" y="1733627"/>
            <a:ext cx="2438400" cy="424807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4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noProof="0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2062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47700" y="1733627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noProof="0"/>
              <a:t>Icon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00F546D-5491-4A19-9725-5C920C5738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/>
            <a:fld id="{817179DE-9BF3-494C-804F-0C7C90AC8700}" type="slidenum">
              <a:rPr lang="en-US" noProof="0" smtClean="0"/>
              <a:pPr algn="ctr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15973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62100" y="1733627"/>
            <a:ext cx="8534400" cy="424807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40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noProof="0"/>
              <a:t>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Master title style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47700" y="1733627"/>
            <a:ext cx="548640" cy="548640"/>
          </a:xfrm>
        </p:spPr>
        <p:txBody>
          <a:bodyPr lIns="0" tIns="0" rIns="0" bIns="0" anchor="ctr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Icon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0AC1958-0DCB-4970-ADE3-E64DAAFC501D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E71A8D8-5A28-4968-9E80-110E9CB88F92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239C02C-1FAD-4E73-AB32-5A30A946A447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F40D550-A563-4E50-AEE9-6D9D19499F9F}"/>
              </a:ext>
            </a:extLst>
          </p:cNvPr>
          <p:cNvSpPr txBox="1">
            <a:spLocks/>
          </p:cNvSpPr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47A4EEE-49CE-4F6C-BF32-B7FCC5EBBF45}" type="slidenum">
              <a:rPr lang="en-US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en-US" sz="12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657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0F2147C-DDBF-4431-95AC-650CCE32F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tx1"/>
                </a:solidFill>
              </a:defRPr>
            </a:lvl1pPr>
          </a:lstStyle>
          <a:p>
            <a:pPr algn="ctr"/>
            <a:fld id="{817179DE-9BF3-494C-804F-0C7C90AC8700}" type="slidenum">
              <a:rPr lang="en-US" noProof="0" smtClean="0"/>
              <a:pPr algn="ctr"/>
              <a:t>‹#›</a:t>
            </a:fld>
            <a:endParaRPr lang="en-US" noProof="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4C3681-351A-40D9-8C08-632E98237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7CEF16-92A3-4A77-B95D-A9DB52319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96770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70" r:id="rId10"/>
    <p:sldLayoutId id="2147483669" r:id="rId11"/>
    <p:sldLayoutId id="2147483655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hyperlink" Target="https://www.csc.edu/business/index.c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676567" y="0"/>
            <a:ext cx="5515433" cy="6858000"/>
          </a:xfrm>
          <a:prstGeom prst="rect">
            <a:avLst/>
          </a:prstGeom>
          <a:solidFill>
            <a:srgbClr val="9D004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739474" y="123825"/>
            <a:ext cx="5276850" cy="6610350"/>
          </a:xfrm>
          <a:prstGeom prst="rect">
            <a:avLst/>
          </a:prstGeom>
          <a:solidFill>
            <a:schemeClr val="bg1">
              <a:alpha val="10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 descr="title">
            <a:extLst>
              <a:ext uri="{FF2B5EF4-FFF2-40B4-BE49-F238E27FC236}">
                <a16:creationId xmlns:a16="http://schemas.microsoft.com/office/drawing/2014/main" id="{28BAA8DA-C40B-4AB9-9407-30FB703351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87911" y="399598"/>
            <a:ext cx="4379976" cy="1884565"/>
          </a:xfrm>
        </p:spPr>
        <p:txBody>
          <a:bodyPr/>
          <a:lstStyle/>
          <a:p>
            <a:pPr algn="ctr"/>
            <a:r>
              <a:rPr lang="en-US" sz="6600" b="1" dirty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Welcome </a:t>
            </a:r>
            <a:br>
              <a:rPr lang="en-US" b="1" dirty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4000" b="1" dirty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</a:t>
            </a:r>
            <a:br>
              <a:rPr lang="en-US" sz="3000" dirty="0">
                <a:ln w="0">
                  <a:solidFill>
                    <a:srgbClr val="A31753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dirty="0">
              <a:ln w="0">
                <a:solidFill>
                  <a:srgbClr val="A31753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Subtitle 11" descr="subtitle">
            <a:extLst>
              <a:ext uri="{FF2B5EF4-FFF2-40B4-BE49-F238E27FC236}">
                <a16:creationId xmlns:a16="http://schemas.microsoft.com/office/drawing/2014/main" id="{B28A8D9C-5123-4D2B-9272-016EF90E0E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2585" y="3559654"/>
            <a:ext cx="5176646" cy="1218145"/>
          </a:xfrm>
        </p:spPr>
        <p:txBody>
          <a:bodyPr numCol="2"/>
          <a:lstStyle/>
          <a:p>
            <a:r>
              <a:rPr lang="en-US" sz="3600" b="1" i="1" dirty="0">
                <a:solidFill>
                  <a:schemeClr val="bg1"/>
                </a:solidFill>
              </a:rPr>
              <a:t>Accredited</a:t>
            </a:r>
          </a:p>
          <a:p>
            <a:r>
              <a:rPr lang="en-US" sz="3600" b="1" i="1" dirty="0">
                <a:solidFill>
                  <a:schemeClr val="bg1"/>
                </a:solidFill>
              </a:rPr>
              <a:t>8-Week Format</a:t>
            </a:r>
          </a:p>
          <a:p>
            <a:endParaRPr lang="en-US" sz="3600" dirty="0"/>
          </a:p>
          <a:p>
            <a:r>
              <a:rPr lang="en-US" sz="3600" b="1" i="1" dirty="0">
                <a:solidFill>
                  <a:schemeClr val="bg1"/>
                </a:solidFill>
              </a:rPr>
              <a:t>Affordable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i="1" dirty="0">
                <a:solidFill>
                  <a:schemeClr val="bg1"/>
                </a:solidFill>
              </a:rPr>
              <a:t>Learning Oriented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4" r="17514"/>
          <a:stretch>
            <a:fillRect/>
          </a:stretch>
        </p:blipFill>
        <p:spPr/>
      </p:pic>
      <p:pic>
        <p:nvPicPr>
          <p:cNvPr id="15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5354" y="1712488"/>
            <a:ext cx="5321080" cy="114334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cxnSp>
        <p:nvCxnSpPr>
          <p:cNvPr id="8" name="Straight Connector 7"/>
          <p:cNvCxnSpPr/>
          <p:nvPr/>
        </p:nvCxnSpPr>
        <p:spPr>
          <a:xfrm>
            <a:off x="9485391" y="3664429"/>
            <a:ext cx="0" cy="1564796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5568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C2A7DCB-B005-424A-8446-ACA533D0BC8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992"/>
          <a:stretch/>
        </p:blipFill>
        <p:spPr>
          <a:xfrm>
            <a:off x="5026897" y="-1"/>
            <a:ext cx="7165103" cy="6858001"/>
          </a:xfr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AB025618-C830-4992-9CD3-D9E49BC79E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10800000">
            <a:off x="-265826" y="0"/>
            <a:ext cx="8437894" cy="6858001"/>
            <a:chOff x="1263368" y="-89420"/>
            <a:chExt cx="7980214" cy="6858001"/>
          </a:xfrm>
        </p:grpSpPr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11E692D4-6AEA-4652-A7AE-A02328258A55}"/>
                </a:ext>
              </a:extLst>
            </p:cNvPr>
            <p:cNvSpPr/>
            <p:nvPr/>
          </p:nvSpPr>
          <p:spPr>
            <a:xfrm>
              <a:off x="2646794" y="-89419"/>
              <a:ext cx="6596788" cy="6858000"/>
            </a:xfrm>
            <a:prstGeom prst="parallelogram">
              <a:avLst/>
            </a:prstGeom>
            <a:solidFill>
              <a:schemeClr val="bg1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A134AA32-2418-4A09-9BA8-ED7207AC0D74}"/>
                </a:ext>
              </a:extLst>
            </p:cNvPr>
            <p:cNvSpPr/>
            <p:nvPr/>
          </p:nvSpPr>
          <p:spPr>
            <a:xfrm>
              <a:off x="1879148" y="-89419"/>
              <a:ext cx="6596788" cy="6858000"/>
            </a:xfrm>
            <a:prstGeom prst="parallelogram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0051AD99-BC4A-487F-BE1C-486FC5B8E9F2}"/>
                </a:ext>
              </a:extLst>
            </p:cNvPr>
            <p:cNvSpPr/>
            <p:nvPr/>
          </p:nvSpPr>
          <p:spPr>
            <a:xfrm>
              <a:off x="1263368" y="-89420"/>
              <a:ext cx="6596788" cy="6858000"/>
            </a:xfrm>
            <a:prstGeom prst="parallelogram">
              <a:avLst/>
            </a:pr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" name="Rounded Rectangle 11"/>
          <p:cNvSpPr/>
          <p:nvPr/>
        </p:nvSpPr>
        <p:spPr>
          <a:xfrm>
            <a:off x="416414" y="2891308"/>
            <a:ext cx="4237165" cy="763700"/>
          </a:xfrm>
          <a:prstGeom prst="roundRect">
            <a:avLst/>
          </a:prstGeom>
          <a:noFill/>
          <a:ln w="28575">
            <a:solidFill>
              <a:srgbClr val="A9065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 descr="Title">
            <a:extLst>
              <a:ext uri="{FF2B5EF4-FFF2-40B4-BE49-F238E27FC236}">
                <a16:creationId xmlns:a16="http://schemas.microsoft.com/office/drawing/2014/main" id="{DFF36EE7-AE57-42F4-ACA9-A328C1F4E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080" y="485674"/>
            <a:ext cx="5727642" cy="830997"/>
          </a:xfrm>
        </p:spPr>
        <p:txBody>
          <a:bodyPr/>
          <a:lstStyle/>
          <a:p>
            <a:pPr lvl="0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Chadron State College</a:t>
            </a:r>
            <a:br>
              <a:rPr lang="en-US" sz="4400" b="1" dirty="0">
                <a:latin typeface="+mj-lt"/>
              </a:rPr>
            </a:b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Quick Facts</a:t>
            </a:r>
            <a:b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br>
              <a:rPr lang="en-US" sz="4400" b="1" dirty="0">
                <a:cs typeface="Times New Roman" panose="02020603050405020304" pitchFamily="18" charset="0"/>
              </a:rPr>
            </a:br>
            <a:br>
              <a:rPr lang="en-US" sz="4400" b="1" dirty="0"/>
            </a:br>
            <a:br>
              <a:rPr lang="en-US" sz="4400" b="1" dirty="0"/>
            </a:b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3" name="Text Placeholder 22" descr="content block 1">
            <a:extLst>
              <a:ext uri="{FF2B5EF4-FFF2-40B4-BE49-F238E27FC236}">
                <a16:creationId xmlns:a16="http://schemas.microsoft.com/office/drawing/2014/main" id="{B88939B0-5B9A-4423-AFD1-CF6B2226879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6171" y="3318778"/>
            <a:ext cx="2834640" cy="1185489"/>
          </a:xfrm>
        </p:spPr>
        <p:txBody>
          <a:bodyPr/>
          <a:lstStyle/>
          <a:p>
            <a:pPr lvl="1" indent="0">
              <a:buNone/>
            </a:pPr>
            <a:endParaRPr lang="en-US" dirty="0"/>
          </a:p>
          <a:p>
            <a:pPr lvl="2" indent="0">
              <a:buNone/>
            </a:pPr>
            <a:endParaRPr lang="en-US" dirty="0"/>
          </a:p>
        </p:txBody>
      </p:sp>
      <p:sp>
        <p:nvSpPr>
          <p:cNvPr id="44" name="Slide Number Placeholder 5" descr="Slide number">
            <a:extLst>
              <a:ext uri="{FF2B5EF4-FFF2-40B4-BE49-F238E27FC236}">
                <a16:creationId xmlns:a16="http://schemas.microsoft.com/office/drawing/2014/main" id="{11457662-C1A5-4B93-8E30-88025E27C46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83895" y="5541537"/>
            <a:ext cx="4237165" cy="763700"/>
          </a:xfrm>
          <a:prstGeom prst="roundRect">
            <a:avLst/>
          </a:prstGeom>
          <a:noFill/>
          <a:ln w="28575">
            <a:solidFill>
              <a:srgbClr val="A9065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547422" y="5463703"/>
            <a:ext cx="3175525" cy="725642"/>
          </a:xfrm>
          <a:prstGeom prst="roundRect">
            <a:avLst/>
          </a:prstGeom>
          <a:solidFill>
            <a:srgbClr val="A906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Faculty Excellence: 86% of our full-time faculty hold the highest degree in their fields</a:t>
            </a:r>
            <a:endParaRPr lang="en-US" sz="1400" b="1" i="1" dirty="0">
              <a:cs typeface="Times New Roman" panose="02020603050405020304" pitchFamily="18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83896" y="4198511"/>
            <a:ext cx="4237165" cy="763700"/>
          </a:xfrm>
          <a:prstGeom prst="roundRect">
            <a:avLst/>
          </a:prstGeom>
          <a:noFill/>
          <a:ln w="28575">
            <a:solidFill>
              <a:srgbClr val="A9065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545844" y="4112952"/>
            <a:ext cx="3177103" cy="725643"/>
          </a:xfrm>
          <a:prstGeom prst="roundRect">
            <a:avLst/>
          </a:prstGeom>
          <a:solidFill>
            <a:srgbClr val="A906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cs typeface="Times New Roman" panose="02020603050405020304" pitchFamily="18" charset="0"/>
              </a:rPr>
              <a:t>Average Class Size: 14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545844" y="2807801"/>
            <a:ext cx="3177103" cy="680043"/>
          </a:xfrm>
          <a:prstGeom prst="roundRect">
            <a:avLst/>
          </a:prstGeom>
          <a:solidFill>
            <a:srgbClr val="A906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cs typeface="Times New Roman" panose="02020603050405020304" pitchFamily="18" charset="0"/>
              </a:rPr>
              <a:t>Student-Faculty Ratio: 17-1</a:t>
            </a:r>
            <a:endParaRPr lang="en-US" sz="2000" i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545844" y="1838143"/>
            <a:ext cx="5563077" cy="10222"/>
          </a:xfrm>
          <a:prstGeom prst="line">
            <a:avLst/>
          </a:prstGeom>
          <a:ln w="571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7125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Triangle 7"/>
          <p:cNvSpPr/>
          <p:nvPr/>
        </p:nvSpPr>
        <p:spPr>
          <a:xfrm>
            <a:off x="0" y="0"/>
            <a:ext cx="5515432" cy="6858000"/>
          </a:xfrm>
          <a:prstGeom prst="rtTriangle">
            <a:avLst/>
          </a:prstGeom>
          <a:solidFill>
            <a:schemeClr val="accent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5418161" cy="1038225"/>
          </a:xfrm>
          <a:prstGeom prst="rect">
            <a:avLst/>
          </a:prstGeom>
          <a:solidFill>
            <a:srgbClr val="A90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ubtitle 11" descr="subtitle">
            <a:extLst>
              <a:ext uri="{FF2B5EF4-FFF2-40B4-BE49-F238E27FC236}">
                <a16:creationId xmlns:a16="http://schemas.microsoft.com/office/drawing/2014/main" id="{B28A8D9C-5123-4D2B-9272-016EF90E0E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5357" y="3654335"/>
            <a:ext cx="4517964" cy="2898404"/>
          </a:xfrm>
        </p:spPr>
        <p:txBody>
          <a:bodyPr/>
          <a:lstStyle/>
          <a:p>
            <a:pPr algn="l"/>
            <a:r>
              <a:rPr lang="en-US" sz="2000" b="1" dirty="0">
                <a:solidFill>
                  <a:schemeClr val="tx1"/>
                </a:solidFill>
              </a:rPr>
              <a:t>Bachelor of Arts = 120 total credits</a:t>
            </a:r>
          </a:p>
          <a:p>
            <a:pPr marL="971550" lvl="1" indent="-285750"/>
            <a:r>
              <a:rPr lang="en-US" sz="2000" dirty="0"/>
              <a:t>Essential Studies – 39 Credits</a:t>
            </a:r>
          </a:p>
          <a:p>
            <a:pPr marL="971550" lvl="1" indent="-285750"/>
            <a:r>
              <a:rPr lang="en-US" sz="2000" dirty="0"/>
              <a:t>Major – 36 Credits</a:t>
            </a:r>
          </a:p>
          <a:p>
            <a:pPr marL="971550" lvl="1" indent="-285750"/>
            <a:r>
              <a:rPr lang="en-US" sz="2000" dirty="0"/>
              <a:t>Option/Minor – 21 Credits</a:t>
            </a:r>
          </a:p>
          <a:p>
            <a:pPr marL="971550" lvl="1" indent="-285750"/>
            <a:r>
              <a:rPr lang="en-US" sz="2000" dirty="0"/>
              <a:t>Electives – 24 credits</a:t>
            </a:r>
          </a:p>
          <a:p>
            <a:pPr marL="1428750" lvl="2" indent="-285750"/>
            <a:r>
              <a:rPr lang="en-US" dirty="0"/>
              <a:t>An opportunity to explore a variety of courses within a particular area of interest or add a second option or minor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5357" y="1166842"/>
            <a:ext cx="5014604" cy="452431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Accounting/CPA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Agribusiness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Business Information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Marketing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General Business with Outside Minor</a:t>
            </a:r>
            <a:endParaRPr lang="en-US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Times New Roman" panose="02020603050405020304" pitchFamily="18" charset="0"/>
              </a:rPr>
              <a:t>BS in Education with Field Endorsement in Business, Marketing, Information Systems (6-12)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5357" y="94106"/>
            <a:ext cx="46314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Comprehensive</a:t>
            </a:r>
            <a:r>
              <a:rPr lang="en-US" sz="2000" b="1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 Major In Business Administration with Options In: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791892" y="804547"/>
            <a:ext cx="3598421" cy="10222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66" t="2202" r="280" b="4"/>
          <a:stretch/>
        </p:blipFill>
        <p:spPr>
          <a:xfrm>
            <a:off x="5418161" y="0"/>
            <a:ext cx="68511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382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845" b="7845"/>
          <a:stretch>
            <a:fillRect/>
          </a:stretch>
        </p:blipFill>
        <p:spPr>
          <a:xfrm>
            <a:off x="-1" y="0"/>
            <a:ext cx="12192001" cy="6858000"/>
          </a:xfr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96D2D9B-E0B9-499F-9404-108DB59E45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0" y="0"/>
            <a:ext cx="8173214" cy="4774147"/>
            <a:chOff x="5784980" y="187950"/>
            <a:chExt cx="6957056" cy="3872460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73F00D5-E18D-4210-AD3E-3ED73CEE4865}"/>
                </a:ext>
              </a:extLst>
            </p:cNvPr>
            <p:cNvSpPr/>
            <p:nvPr/>
          </p:nvSpPr>
          <p:spPr>
            <a:xfrm rot="10800000" flipV="1">
              <a:off x="5784980" y="200836"/>
              <a:ext cx="6957056" cy="3859574"/>
            </a:xfrm>
            <a:custGeom>
              <a:avLst/>
              <a:gdLst>
                <a:gd name="connsiteX0" fmla="*/ 6957056 w 6957056"/>
                <a:gd name="connsiteY0" fmla="*/ 5892799 h 5892799"/>
                <a:gd name="connsiteX1" fmla="*/ 0 w 6957056"/>
                <a:gd name="connsiteY1" fmla="*/ 5892799 h 5892799"/>
                <a:gd name="connsiteX2" fmla="*/ 1473200 w 6957056"/>
                <a:gd name="connsiteY2" fmla="*/ 0 h 5892799"/>
                <a:gd name="connsiteX3" fmla="*/ 6957056 w 6957056"/>
                <a:gd name="connsiteY3" fmla="*/ 0 h 5892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57056" h="5892799">
                  <a:moveTo>
                    <a:pt x="6957056" y="5892799"/>
                  </a:moveTo>
                  <a:lnTo>
                    <a:pt x="0" y="5892799"/>
                  </a:lnTo>
                  <a:lnTo>
                    <a:pt x="1473200" y="0"/>
                  </a:lnTo>
                  <a:lnTo>
                    <a:pt x="6957056" y="0"/>
                  </a:lnTo>
                  <a:close/>
                </a:path>
              </a:pathLst>
            </a:custGeom>
            <a:solidFill>
              <a:schemeClr val="accent2"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" name="Parallelogram 32">
              <a:extLst>
                <a:ext uri="{FF2B5EF4-FFF2-40B4-BE49-F238E27FC236}">
                  <a16:creationId xmlns:a16="http://schemas.microsoft.com/office/drawing/2014/main" id="{7E2E6584-76E9-4C56-A349-C9CDC96DC5F0}"/>
                </a:ext>
              </a:extLst>
            </p:cNvPr>
            <p:cNvSpPr/>
            <p:nvPr/>
          </p:nvSpPr>
          <p:spPr>
            <a:xfrm flipH="1">
              <a:off x="5955697" y="200835"/>
              <a:ext cx="5916659" cy="3859575"/>
            </a:xfrm>
            <a:prstGeom prst="parallelogram">
              <a:avLst>
                <a:gd name="adj" fmla="val 32713"/>
              </a:avLst>
            </a:prstGeom>
            <a:solidFill>
              <a:schemeClr val="bg1">
                <a:lumMod val="50000"/>
                <a:alpha val="7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6577883-A694-450C-A2C7-C9C8A85D9915}"/>
                </a:ext>
              </a:extLst>
            </p:cNvPr>
            <p:cNvSpPr/>
            <p:nvPr/>
          </p:nvSpPr>
          <p:spPr>
            <a:xfrm rot="10800000" flipV="1">
              <a:off x="5794064" y="187950"/>
              <a:ext cx="4991145" cy="744556"/>
            </a:xfrm>
            <a:custGeom>
              <a:avLst/>
              <a:gdLst>
                <a:gd name="connsiteX0" fmla="*/ 6267450 w 6267450"/>
                <a:gd name="connsiteY0" fmla="*/ 883839 h 883839"/>
                <a:gd name="connsiteX1" fmla="*/ 0 w 6267450"/>
                <a:gd name="connsiteY1" fmla="*/ 883839 h 883839"/>
                <a:gd name="connsiteX2" fmla="*/ 220960 w 6267450"/>
                <a:gd name="connsiteY2" fmla="*/ 0 h 883839"/>
                <a:gd name="connsiteX3" fmla="*/ 6267450 w 6267450"/>
                <a:gd name="connsiteY3" fmla="*/ 0 h 88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67450" h="883839">
                  <a:moveTo>
                    <a:pt x="6267450" y="883839"/>
                  </a:moveTo>
                  <a:lnTo>
                    <a:pt x="0" y="883839"/>
                  </a:lnTo>
                  <a:lnTo>
                    <a:pt x="220960" y="0"/>
                  </a:lnTo>
                  <a:lnTo>
                    <a:pt x="6267450" y="0"/>
                  </a:lnTo>
                  <a:close/>
                </a:path>
              </a:pathLst>
            </a:custGeom>
            <a:solidFill>
              <a:srgbClr val="A90651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1" name="Title 30" descr="title">
            <a:extLst>
              <a:ext uri="{FF2B5EF4-FFF2-40B4-BE49-F238E27FC236}">
                <a16:creationId xmlns:a16="http://schemas.microsoft.com/office/drawing/2014/main" id="{9284195F-D106-45D8-ABAA-959FA68948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60571" y="-39454"/>
            <a:ext cx="6034886" cy="811988"/>
          </a:xfrm>
        </p:spPr>
        <p:txBody>
          <a:bodyPr/>
          <a:lstStyle/>
          <a:p>
            <a:r>
              <a:rPr lang="en-US" sz="3900" b="1" dirty="0"/>
              <a:t>Hybrid and Online Format</a:t>
            </a:r>
          </a:p>
        </p:txBody>
      </p:sp>
      <p:sp>
        <p:nvSpPr>
          <p:cNvPr id="12" name="Subtitle 11" descr="subtitle">
            <a:extLst>
              <a:ext uri="{FF2B5EF4-FFF2-40B4-BE49-F238E27FC236}">
                <a16:creationId xmlns:a16="http://schemas.microsoft.com/office/drawing/2014/main" id="{A6AB5563-AD44-4883-8D3E-93E27EEDAA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116" y="917924"/>
            <a:ext cx="5246182" cy="521208"/>
          </a:xfrm>
        </p:spPr>
        <p:txBody>
          <a:bodyPr/>
          <a:lstStyle/>
          <a:p>
            <a:pPr algn="ctr"/>
            <a:r>
              <a:rPr lang="en-US" b="1" dirty="0"/>
              <a:t>Hybrid Courses: </a:t>
            </a:r>
            <a:r>
              <a:rPr lang="en-US" dirty="0"/>
              <a:t>Face-to-Face </a:t>
            </a:r>
          </a:p>
          <a:p>
            <a:pPr algn="ctr"/>
            <a:r>
              <a:rPr lang="en-US" dirty="0"/>
              <a:t>and Online Components. </a:t>
            </a:r>
          </a:p>
          <a:p>
            <a:pPr algn="ctr"/>
            <a:r>
              <a:rPr lang="en-US" b="1" dirty="0"/>
              <a:t>Online: </a:t>
            </a:r>
            <a:r>
              <a:rPr lang="en-US" dirty="0"/>
              <a:t>Online offers convenience and flexibility.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56392" y="1830462"/>
            <a:ext cx="4417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Business classes offered in 8-week format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05603" y="2266093"/>
            <a:ext cx="4112320" cy="2308324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bg1"/>
                </a:solidFill>
              </a:rPr>
              <a:t>Less classes at a time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bg1"/>
                </a:solidFill>
              </a:rPr>
              <a:t>Curriculum built to be completed in four years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bg1"/>
                </a:solidFill>
              </a:rPr>
              <a:t>Flexible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bg1"/>
                </a:solidFill>
              </a:rPr>
              <a:t> Support services on campus-tutoring &amp; writing center</a:t>
            </a:r>
          </a:p>
        </p:txBody>
      </p:sp>
    </p:spTree>
    <p:extLst>
      <p:ext uri="{BB962C8B-B14F-4D97-AF65-F5344CB8AC3E}">
        <p14:creationId xmlns:p14="http://schemas.microsoft.com/office/powerpoint/2010/main" val="2366578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796" b="7796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Rectangle 4"/>
          <p:cNvSpPr/>
          <p:nvPr/>
        </p:nvSpPr>
        <p:spPr>
          <a:xfrm>
            <a:off x="254758" y="170335"/>
            <a:ext cx="11682483" cy="5839426"/>
          </a:xfrm>
          <a:prstGeom prst="rect">
            <a:avLst/>
          </a:prstGeom>
          <a:solidFill>
            <a:schemeClr val="tx1">
              <a:lumMod val="95000"/>
              <a:lumOff val="5000"/>
              <a:alpha val="6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 descr="Title">
            <a:extLst>
              <a:ext uri="{FF2B5EF4-FFF2-40B4-BE49-F238E27FC236}">
                <a16:creationId xmlns:a16="http://schemas.microsoft.com/office/drawing/2014/main" id="{DFF36EE7-AE57-42F4-ACA9-A328C1F4E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866" y="284927"/>
            <a:ext cx="10206264" cy="705377"/>
          </a:xfrm>
        </p:spPr>
        <p:txBody>
          <a:bodyPr/>
          <a:lstStyle/>
          <a:p>
            <a:pPr algn="ctr"/>
            <a:r>
              <a:rPr lang="en-US" sz="4400" dirty="0"/>
              <a:t>Business  Careers</a:t>
            </a:r>
            <a:endParaRPr lang="en-US" sz="3600" dirty="0"/>
          </a:p>
        </p:txBody>
      </p:sp>
      <p:sp>
        <p:nvSpPr>
          <p:cNvPr id="87" name="Text Placeholder 86" descr="content block 1">
            <a:extLst>
              <a:ext uri="{FF2B5EF4-FFF2-40B4-BE49-F238E27FC236}">
                <a16:creationId xmlns:a16="http://schemas.microsoft.com/office/drawing/2014/main" id="{1F4C9CA2-B224-40CD-8DB2-CAE478D236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3502" y="848239"/>
            <a:ext cx="3973423" cy="4292636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800" b="1" dirty="0"/>
              <a:t>Accounting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Financial Accountant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Government Accountant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Tax Accountant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n-US" sz="2000" dirty="0"/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800" b="1" dirty="0"/>
              <a:t>Business Information Systems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I.T. Manager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Electronic Business or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E-Commerce Manager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Project Manager</a:t>
            </a:r>
          </a:p>
          <a:p>
            <a:pPr algn="ctr"/>
            <a:endParaRPr lang="en-US" dirty="0"/>
          </a:p>
        </p:txBody>
      </p:sp>
      <p:sp>
        <p:nvSpPr>
          <p:cNvPr id="88" name="Text Placeholder 87" descr="content block 2">
            <a:extLst>
              <a:ext uri="{FF2B5EF4-FFF2-40B4-BE49-F238E27FC236}">
                <a16:creationId xmlns:a16="http://schemas.microsoft.com/office/drawing/2014/main" id="{D01EBAE5-B81D-4150-B62C-F56241C5556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76926" y="848239"/>
            <a:ext cx="3438144" cy="4288536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800" b="1" dirty="0"/>
              <a:t>Finance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Bank Officer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Financial Analyst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Stockbroker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n-US" sz="2000" dirty="0"/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800" b="1" dirty="0"/>
              <a:t>Management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Employee Supervision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Mid-Level Management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Operations Management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Employee Training and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     Development</a:t>
            </a:r>
          </a:p>
        </p:txBody>
      </p:sp>
      <p:sp>
        <p:nvSpPr>
          <p:cNvPr id="90" name="Text Placeholder 89" descr="content block 3">
            <a:extLst>
              <a:ext uri="{FF2B5EF4-FFF2-40B4-BE49-F238E27FC236}">
                <a16:creationId xmlns:a16="http://schemas.microsoft.com/office/drawing/2014/main" id="{AC38A326-FA47-4BD6-B27D-DEB6A4485A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914104" y="848239"/>
            <a:ext cx="3438144" cy="4288536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800" b="1" dirty="0"/>
              <a:t>Agribusiness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Banking and Financial Institutions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Agribusiness Management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Sales and Marketing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n-US" sz="2000" dirty="0"/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800" b="1" dirty="0"/>
              <a:t>Marketing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Sales and Marketing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Marketing Analyst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Digital Marketing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862BC4D-BD7A-417E-A34A-59CE4D4A6AC8}"/>
              </a:ext>
            </a:extLst>
          </p:cNvPr>
          <p:cNvSpPr/>
          <p:nvPr/>
        </p:nvSpPr>
        <p:spPr>
          <a:xfrm>
            <a:off x="0" y="6766560"/>
            <a:ext cx="12192000" cy="91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141612" y="4868843"/>
            <a:ext cx="9908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chemeClr val="bg1"/>
                </a:solidFill>
              </a:rPr>
              <a:t>“We are in the business of growing people—people who are stronger, healthier, more autonomous, more self-reliant, and more competent.” – Robert Greenleaf</a:t>
            </a:r>
          </a:p>
        </p:txBody>
      </p:sp>
    </p:spTree>
    <p:extLst>
      <p:ext uri="{BB962C8B-B14F-4D97-AF65-F5344CB8AC3E}">
        <p14:creationId xmlns:p14="http://schemas.microsoft.com/office/powerpoint/2010/main" val="3191014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8AA929-EE8B-4024-9D7A-7C575FCFB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495633"/>
            <a:ext cx="10815864" cy="830997"/>
          </a:xfrm>
        </p:spPr>
        <p:txBody>
          <a:bodyPr/>
          <a:lstStyle/>
          <a:p>
            <a:r>
              <a:rPr lang="en-US" sz="4400" dirty="0">
                <a:solidFill>
                  <a:schemeClr val="tx1"/>
                </a:solidFill>
              </a:rPr>
              <a:t>Student Opportunities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B81A6BA-5B4A-4B16-87A4-9BA0075B4A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186" y="2923081"/>
            <a:ext cx="5332147" cy="3266582"/>
          </a:xfrm>
        </p:spPr>
        <p:txBody>
          <a:bodyPr/>
          <a:lstStyle/>
          <a:p>
            <a:r>
              <a:rPr lang="en-US" b="1" dirty="0">
                <a:solidFill>
                  <a:schemeClr val="accent5"/>
                </a:solidFill>
                <a:latin typeface="+mj-lt"/>
              </a:rPr>
              <a:t>FBLA Collegiate</a:t>
            </a:r>
            <a:endParaRPr lang="en-US" b="1" i="1" dirty="0">
              <a:solidFill>
                <a:schemeClr val="accent5"/>
              </a:solidFill>
              <a:latin typeface="+mj-lt"/>
            </a:endParaRPr>
          </a:p>
          <a:p>
            <a:r>
              <a:rPr lang="en-US" dirty="0">
                <a:latin typeface="+mj-lt"/>
              </a:rPr>
              <a:t>An organization for developing leadership, communication, and team skills</a:t>
            </a:r>
          </a:p>
          <a:p>
            <a:r>
              <a:rPr lang="en-US" dirty="0">
                <a:latin typeface="+mj-lt"/>
              </a:rPr>
              <a:t>A way to meet and network with others at the local, state, or national levels</a:t>
            </a:r>
          </a:p>
          <a:p>
            <a:r>
              <a:rPr lang="en-US" dirty="0">
                <a:latin typeface="+mj-lt"/>
              </a:rPr>
              <a:t>Interested in joining? Contact our faculty adviser Dr. Gary Dusek at gdusek@csc.edu or get connected with us via Facebook for more information 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009A69DC-ECD9-4E93-B8EA-8DF70500DE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3081"/>
            <a:ext cx="5276850" cy="3266581"/>
          </a:xfrm>
        </p:spPr>
        <p:txBody>
          <a:bodyPr>
            <a:normAutofit/>
          </a:bodyPr>
          <a:lstStyle/>
          <a:p>
            <a:pPr>
              <a:buSzPct val="145000"/>
            </a:pPr>
            <a:r>
              <a:rPr lang="en-US" b="1" dirty="0">
                <a:solidFill>
                  <a:schemeClr val="accent5"/>
                </a:solidFill>
                <a:latin typeface="+mj-lt"/>
              </a:rPr>
              <a:t>Delta Mu Delta – Kappa </a:t>
            </a:r>
            <a:r>
              <a:rPr lang="en-US" b="1" dirty="0" err="1">
                <a:solidFill>
                  <a:schemeClr val="accent5"/>
                </a:solidFill>
                <a:latin typeface="+mj-lt"/>
              </a:rPr>
              <a:t>Kappa</a:t>
            </a:r>
            <a:r>
              <a:rPr lang="en-US" b="1" dirty="0">
                <a:solidFill>
                  <a:schemeClr val="accent5"/>
                </a:solidFill>
                <a:latin typeface="+mj-lt"/>
              </a:rPr>
              <a:t> Chapter</a:t>
            </a:r>
          </a:p>
          <a:p>
            <a:pPr>
              <a:spcBef>
                <a:spcPts val="480"/>
              </a:spcBef>
              <a:buSzPct val="145000"/>
            </a:pPr>
            <a:r>
              <a:rPr lang="en-US" dirty="0">
                <a:latin typeface="+mj-lt"/>
              </a:rPr>
              <a:t>A business honor society that recognizes and encourages academic excellence of students through life-time membership  </a:t>
            </a:r>
          </a:p>
          <a:p>
            <a:pPr>
              <a:spcBef>
                <a:spcPts val="480"/>
              </a:spcBef>
              <a:buSzPct val="145000"/>
            </a:pPr>
            <a:r>
              <a:rPr lang="en-US" dirty="0">
                <a:latin typeface="+mj-lt"/>
              </a:rPr>
              <a:t>An honor indicative of earnest, intelligent purpose and rewarding achievement  </a:t>
            </a:r>
          </a:p>
          <a:p>
            <a:pPr>
              <a:spcBef>
                <a:spcPts val="480"/>
              </a:spcBef>
              <a:buSzPct val="145000"/>
            </a:pPr>
            <a:r>
              <a:rPr lang="en-US" dirty="0">
                <a:latin typeface="+mj-lt"/>
              </a:rPr>
              <a:t>This should be the goal of every person pursuing a degree in business administration. </a:t>
            </a:r>
          </a:p>
          <a:p>
            <a:pPr>
              <a:spcBef>
                <a:spcPts val="480"/>
              </a:spcBef>
              <a:buSzPct val="145000"/>
            </a:pPr>
            <a:r>
              <a:rPr lang="en-US" dirty="0">
                <a:latin typeface="+mj-lt"/>
              </a:rPr>
              <a:t>The standards of Delta Mu Delta are high </a:t>
            </a:r>
            <a:endParaRPr lang="en-US" i="1" dirty="0">
              <a:latin typeface="+mj-lt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6132B2-07A5-4DC6-AE4A-2DE14BA78A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923" y="1512040"/>
            <a:ext cx="3473403" cy="1040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Image preview">
            <a:extLst>
              <a:ext uri="{FF2B5EF4-FFF2-40B4-BE49-F238E27FC236}">
                <a16:creationId xmlns:a16="http://schemas.microsoft.com/office/drawing/2014/main" id="{A75C8491-635D-4AF6-9DE7-D68D5B9EF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986" y="1326630"/>
            <a:ext cx="1494333" cy="1406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15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8AA929-EE8B-4024-9D7A-7C575FCFB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455998"/>
            <a:ext cx="10815864" cy="830997"/>
          </a:xfrm>
        </p:spPr>
        <p:txBody>
          <a:bodyPr/>
          <a:lstStyle/>
          <a:p>
            <a:r>
              <a:rPr lang="en-US" sz="4400" dirty="0">
                <a:solidFill>
                  <a:schemeClr val="tx1"/>
                </a:solidFill>
              </a:rPr>
              <a:t>Rural Business Leadership Initiative (RBLI)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B81A6BA-5B4A-4B16-87A4-9BA0075B4A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186" y="1550503"/>
            <a:ext cx="10815864" cy="4639159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5"/>
                </a:solidFill>
                <a:latin typeface="+mj-lt"/>
              </a:rPr>
              <a:t>RBLI –</a:t>
            </a:r>
            <a:r>
              <a:rPr lang="en-US" b="1" dirty="0">
                <a:latin typeface="+mj-lt"/>
              </a:rPr>
              <a:t> </a:t>
            </a:r>
            <a:r>
              <a:rPr lang="en-US" i="1" dirty="0">
                <a:latin typeface="+mj-lt"/>
              </a:rPr>
              <a:t>Preparing business students for careers in rural areas</a:t>
            </a:r>
          </a:p>
          <a:p>
            <a:r>
              <a:rPr lang="en-US" dirty="0">
                <a:latin typeface="+mj-lt"/>
              </a:rPr>
              <a:t>Concentrates on:</a:t>
            </a:r>
          </a:p>
          <a:p>
            <a:pPr lvl="1"/>
            <a:r>
              <a:rPr lang="en-US" dirty="0">
                <a:latin typeface="+mj-lt"/>
              </a:rPr>
              <a:t>Leadership and career development</a:t>
            </a:r>
          </a:p>
          <a:p>
            <a:pPr lvl="1"/>
            <a:r>
              <a:rPr lang="en-US" dirty="0">
                <a:latin typeface="+mj-lt"/>
              </a:rPr>
              <a:t>Networking</a:t>
            </a:r>
          </a:p>
          <a:p>
            <a:pPr lvl="1"/>
            <a:r>
              <a:rPr lang="en-US" dirty="0">
                <a:latin typeface="+mj-lt"/>
              </a:rPr>
              <a:t>Internship opportunities</a:t>
            </a:r>
          </a:p>
          <a:p>
            <a:r>
              <a:rPr lang="en-US" dirty="0">
                <a:latin typeface="+mj-lt"/>
              </a:rPr>
              <a:t>Full, four-year tuition scholarship</a:t>
            </a:r>
          </a:p>
          <a:p>
            <a:pPr lvl="1"/>
            <a:r>
              <a:rPr lang="en-US" dirty="0">
                <a:latin typeface="+mj-lt"/>
              </a:rPr>
              <a:t>15 credit hours a semester</a:t>
            </a:r>
          </a:p>
          <a:p>
            <a:r>
              <a:rPr lang="en-US" dirty="0">
                <a:latin typeface="+mj-lt"/>
              </a:rPr>
              <a:t>No minimum ACT scores. Must maintain a 3.0 GPA to remain in the program</a:t>
            </a:r>
          </a:p>
          <a:p>
            <a:r>
              <a:rPr lang="en-US" dirty="0">
                <a:latin typeface="+mj-lt"/>
              </a:rPr>
              <a:t>Easy online application</a:t>
            </a:r>
          </a:p>
          <a:p>
            <a:pPr lvl="1"/>
            <a:r>
              <a:rPr lang="en-US" dirty="0">
                <a:latin typeface="+mj-lt"/>
              </a:rPr>
              <a:t>Apply online at: </a:t>
            </a:r>
            <a:r>
              <a:rPr lang="en-US" i="1" dirty="0">
                <a:latin typeface="+mj-lt"/>
              </a:rPr>
              <a:t>csc.edu/</a:t>
            </a:r>
            <a:r>
              <a:rPr lang="en-US" i="1" dirty="0" err="1">
                <a:latin typeface="+mj-lt"/>
              </a:rPr>
              <a:t>rbli</a:t>
            </a:r>
            <a:r>
              <a:rPr lang="en-US" i="1" dirty="0">
                <a:latin typeface="+mj-lt"/>
              </a:rPr>
              <a:t>/</a:t>
            </a:r>
          </a:p>
          <a:p>
            <a:pPr lvl="1"/>
            <a:r>
              <a:rPr lang="en-US" i="1" dirty="0">
                <a:latin typeface="+mj-lt"/>
              </a:rPr>
              <a:t>Application deadline: February 28</a:t>
            </a:r>
            <a:r>
              <a:rPr lang="en-US" i="1" baseline="30000" dirty="0">
                <a:latin typeface="+mj-lt"/>
              </a:rPr>
              <a:t>th</a:t>
            </a:r>
            <a:r>
              <a:rPr lang="en-US" i="1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2253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4DB50D3-94C9-4471-8076-F037B6C11D8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079" y="-2"/>
            <a:ext cx="12271079" cy="6858001"/>
          </a:xfrm>
        </p:spPr>
      </p:pic>
      <p:sp>
        <p:nvSpPr>
          <p:cNvPr id="3" name="Rectangle 2"/>
          <p:cNvSpPr/>
          <p:nvPr/>
        </p:nvSpPr>
        <p:spPr>
          <a:xfrm>
            <a:off x="-91129" y="1"/>
            <a:ext cx="12293752" cy="36479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Triangle 18"/>
          <p:cNvSpPr/>
          <p:nvPr/>
        </p:nvSpPr>
        <p:spPr>
          <a:xfrm>
            <a:off x="-91130" y="-16"/>
            <a:ext cx="12283130" cy="3635880"/>
          </a:xfrm>
          <a:prstGeom prst="rtTriangl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Triangle 16"/>
          <p:cNvSpPr/>
          <p:nvPr/>
        </p:nvSpPr>
        <p:spPr>
          <a:xfrm rot="16200000" flipH="1">
            <a:off x="4212973" y="-4334223"/>
            <a:ext cx="3623742" cy="12292157"/>
          </a:xfrm>
          <a:prstGeom prst="rtTriangle">
            <a:avLst/>
          </a:prstGeom>
          <a:solidFill>
            <a:srgbClr val="A9065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+mj-lt"/>
            </a:endParaRPr>
          </a:p>
        </p:txBody>
      </p:sp>
      <p:sp>
        <p:nvSpPr>
          <p:cNvPr id="16" name="Right Triangle 15"/>
          <p:cNvSpPr/>
          <p:nvPr/>
        </p:nvSpPr>
        <p:spPr>
          <a:xfrm rot="16200000" flipH="1">
            <a:off x="4994422" y="-3540637"/>
            <a:ext cx="3623733" cy="10729268"/>
          </a:xfrm>
          <a:prstGeom prst="rtTriangle">
            <a:avLst/>
          </a:prstGeom>
          <a:solidFill>
            <a:srgbClr val="A90651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+mj-lt"/>
            </a:endParaRPr>
          </a:p>
        </p:txBody>
      </p:sp>
      <p:sp>
        <p:nvSpPr>
          <p:cNvPr id="31" name="Text Placeholder 30" descr="Slide content">
            <a:extLst>
              <a:ext uri="{FF2B5EF4-FFF2-40B4-BE49-F238E27FC236}">
                <a16:creationId xmlns:a16="http://schemas.microsoft.com/office/drawing/2014/main" id="{A7DE1A1C-1BA0-439B-99B1-C80C5806DE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0259" y="1658292"/>
            <a:ext cx="6835598" cy="2225013"/>
          </a:xfrm>
        </p:spPr>
        <p:txBody>
          <a:bodyPr/>
          <a:lstStyle/>
          <a:p>
            <a:r>
              <a:rPr lang="en-US" sz="1700" b="1" dirty="0">
                <a:solidFill>
                  <a:schemeClr val="tx1"/>
                </a:solidFill>
              </a:rPr>
              <a:t>The MBA is designed for supervisory and mid-level managers</a:t>
            </a:r>
          </a:p>
          <a:p>
            <a:r>
              <a:rPr lang="en-US" sz="1700" b="1" dirty="0">
                <a:solidFill>
                  <a:schemeClr val="tx1"/>
                </a:solidFill>
              </a:rPr>
              <a:t>Adds to body of knowledge in Business Management, Marketing, Finance, Accounting, Economics, and Informational </a:t>
            </a:r>
          </a:p>
          <a:p>
            <a:r>
              <a:rPr lang="en-US" sz="1700" b="1" dirty="0">
                <a:solidFill>
                  <a:schemeClr val="tx1"/>
                </a:solidFill>
              </a:rPr>
              <a:t>Management Systems</a:t>
            </a:r>
          </a:p>
          <a:p>
            <a:pPr lvl="1"/>
            <a:r>
              <a:rPr lang="en-US" sz="1700" b="1" dirty="0"/>
              <a:t>Can be completed in 1.5-7 years</a:t>
            </a:r>
          </a:p>
          <a:p>
            <a:pPr lvl="1"/>
            <a:r>
              <a:rPr lang="en-US" sz="1700" b="1" dirty="0"/>
              <a:t>Offered Online in 8-week format</a:t>
            </a:r>
          </a:p>
          <a:p>
            <a:endParaRPr lang="en-US" sz="17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862BC4D-BD7A-417E-A34A-59CE4D4A6AC8}"/>
              </a:ext>
            </a:extLst>
          </p:cNvPr>
          <p:cNvSpPr/>
          <p:nvPr/>
        </p:nvSpPr>
        <p:spPr>
          <a:xfrm>
            <a:off x="-21077" y="6793017"/>
            <a:ext cx="12225128" cy="649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ight Triangle 5"/>
          <p:cNvSpPr/>
          <p:nvPr/>
        </p:nvSpPr>
        <p:spPr>
          <a:xfrm rot="16200000" flipH="1">
            <a:off x="5704260" y="-2851877"/>
            <a:ext cx="3635863" cy="9339619"/>
          </a:xfrm>
          <a:prstGeom prst="rtTriangle">
            <a:avLst/>
          </a:prstGeom>
          <a:solidFill>
            <a:srgbClr val="A90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+mj-lt"/>
            </a:endParaRPr>
          </a:p>
        </p:txBody>
      </p:sp>
      <p:sp>
        <p:nvSpPr>
          <p:cNvPr id="4" name="Title 3" descr="title">
            <a:extLst>
              <a:ext uri="{FF2B5EF4-FFF2-40B4-BE49-F238E27FC236}">
                <a16:creationId xmlns:a16="http://schemas.microsoft.com/office/drawing/2014/main" id="{DFF36EE7-AE57-42F4-ACA9-A328C1F4E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7" y="-2"/>
            <a:ext cx="12149846" cy="830997"/>
          </a:xfrm>
        </p:spPr>
        <p:txBody>
          <a:bodyPr/>
          <a:lstStyle/>
          <a:p>
            <a:pPr algn="r"/>
            <a:r>
              <a:rPr lang="en-US" sz="3600" b="1" dirty="0">
                <a:solidFill>
                  <a:schemeClr val="bg1"/>
                </a:solidFill>
              </a:rPr>
              <a:t>Chadron State College </a:t>
            </a:r>
            <a:br>
              <a:rPr lang="en-US" sz="3600" b="1" dirty="0">
                <a:solidFill>
                  <a:schemeClr val="bg1"/>
                </a:solidFill>
              </a:rPr>
            </a:br>
            <a:r>
              <a:rPr lang="en-US" sz="3600" b="1" dirty="0">
                <a:solidFill>
                  <a:schemeClr val="bg1"/>
                </a:solidFill>
              </a:rPr>
              <a:t>Master of Business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342267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D48306FF-9A46-43AC-BC11-DE5D9F2D183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59" t="-123" b="-1"/>
          <a:stretch/>
        </p:blipFill>
        <p:spPr>
          <a:xfrm>
            <a:off x="1" y="-14896"/>
            <a:ext cx="12191999" cy="6872895"/>
          </a:xfrm>
        </p:spPr>
      </p:pic>
      <p:sp>
        <p:nvSpPr>
          <p:cNvPr id="42" name="Title 41" descr="title">
            <a:extLst>
              <a:ext uri="{FF2B5EF4-FFF2-40B4-BE49-F238E27FC236}">
                <a16:creationId xmlns:a16="http://schemas.microsoft.com/office/drawing/2014/main" id="{72FCEAE4-FA74-4446-B2F5-9AFA2DA139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563501" y="161964"/>
            <a:ext cx="8961029" cy="879928"/>
          </a:xfrm>
          <a:ln>
            <a:noFill/>
          </a:ln>
        </p:spPr>
        <p:txBody>
          <a:bodyPr/>
          <a:lstStyle/>
          <a:p>
            <a:pPr algn="ctr"/>
            <a:r>
              <a:rPr lang="en-US" sz="6000" b="1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Thank you for Visiting!</a:t>
            </a: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529648F7-20E3-4312-823A-D8265A94AF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V="1">
            <a:off x="2806580" y="3966329"/>
            <a:ext cx="4934204" cy="14515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 Placeholder 87" descr="user website">
            <a:extLst>
              <a:ext uri="{FF2B5EF4-FFF2-40B4-BE49-F238E27FC236}">
                <a16:creationId xmlns:a16="http://schemas.microsoft.com/office/drawing/2014/main" id="{3717E33B-5954-4CDC-B30A-BD21BED6DD4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840043" y="3601797"/>
            <a:ext cx="5030611" cy="276999"/>
          </a:xfrm>
        </p:spPr>
        <p:txBody>
          <a:bodyPr/>
          <a:lstStyle/>
          <a:p>
            <a:r>
              <a:rPr lang="en-US" sz="2400" b="1" dirty="0">
                <a:solidFill>
                  <a:srgbClr val="A90651"/>
                </a:solidFill>
                <a:hlinkClick r:id="rId4"/>
              </a:rPr>
              <a:t>https://www.csc.edu/business/index.csc</a:t>
            </a:r>
            <a:endParaRPr lang="en-US" sz="2400" b="1" dirty="0">
              <a:solidFill>
                <a:srgbClr val="A9065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325EDA-7343-463C-83EC-5D799E8B81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450160" y="-1"/>
            <a:ext cx="2741840" cy="6858001"/>
            <a:chOff x="9621170" y="0"/>
            <a:chExt cx="2570831" cy="6858001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5DFF88D-A516-4508-BC03-10D68E4034CF}"/>
                </a:ext>
              </a:extLst>
            </p:cNvPr>
            <p:cNvSpPr/>
            <p:nvPr/>
          </p:nvSpPr>
          <p:spPr>
            <a:xfrm>
              <a:off x="9621170" y="0"/>
              <a:ext cx="2570831" cy="6858000"/>
            </a:xfrm>
            <a:custGeom>
              <a:avLst/>
              <a:gdLst>
                <a:gd name="connsiteX0" fmla="*/ 1649197 w 2570831"/>
                <a:gd name="connsiteY0" fmla="*/ 0 h 6858000"/>
                <a:gd name="connsiteX1" fmla="*/ 2570831 w 2570831"/>
                <a:gd name="connsiteY1" fmla="*/ 0 h 6858000"/>
                <a:gd name="connsiteX2" fmla="*/ 2570831 w 2570831"/>
                <a:gd name="connsiteY2" fmla="*/ 6858000 h 6858000"/>
                <a:gd name="connsiteX3" fmla="*/ 0 w 2570831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831" h="6858000">
                  <a:moveTo>
                    <a:pt x="1649197" y="0"/>
                  </a:moveTo>
                  <a:lnTo>
                    <a:pt x="2570831" y="0"/>
                  </a:lnTo>
                  <a:lnTo>
                    <a:pt x="2570831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accent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990A05A-2B0C-4EA2-8A33-D5A7D8C1BC4F}"/>
                </a:ext>
              </a:extLst>
            </p:cNvPr>
            <p:cNvSpPr/>
            <p:nvPr/>
          </p:nvSpPr>
          <p:spPr>
            <a:xfrm>
              <a:off x="9754598" y="0"/>
              <a:ext cx="2437402" cy="6858000"/>
            </a:xfrm>
            <a:custGeom>
              <a:avLst/>
              <a:gdLst>
                <a:gd name="connsiteX0" fmla="*/ 1649197 w 2437402"/>
                <a:gd name="connsiteY0" fmla="*/ 0 h 6858000"/>
                <a:gd name="connsiteX1" fmla="*/ 2437402 w 2437402"/>
                <a:gd name="connsiteY1" fmla="*/ 0 h 6858000"/>
                <a:gd name="connsiteX2" fmla="*/ 2437402 w 2437402"/>
                <a:gd name="connsiteY2" fmla="*/ 6858000 h 6858000"/>
                <a:gd name="connsiteX3" fmla="*/ 0 w 2437402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7402" h="6858000">
                  <a:moveTo>
                    <a:pt x="1649197" y="0"/>
                  </a:moveTo>
                  <a:lnTo>
                    <a:pt x="2437402" y="0"/>
                  </a:lnTo>
                  <a:lnTo>
                    <a:pt x="243740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accent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9BF84DA-56CC-4319-9B18-B6303F93EF5A}"/>
                </a:ext>
              </a:extLst>
            </p:cNvPr>
            <p:cNvSpPr/>
            <p:nvPr/>
          </p:nvSpPr>
          <p:spPr>
            <a:xfrm>
              <a:off x="10011320" y="0"/>
              <a:ext cx="2180680" cy="6858000"/>
            </a:xfrm>
            <a:custGeom>
              <a:avLst/>
              <a:gdLst>
                <a:gd name="connsiteX0" fmla="*/ 1649197 w 2180680"/>
                <a:gd name="connsiteY0" fmla="*/ 0 h 6858000"/>
                <a:gd name="connsiteX1" fmla="*/ 2180680 w 2180680"/>
                <a:gd name="connsiteY1" fmla="*/ 0 h 6858000"/>
                <a:gd name="connsiteX2" fmla="*/ 2180680 w 2180680"/>
                <a:gd name="connsiteY2" fmla="*/ 6858000 h 6858000"/>
                <a:gd name="connsiteX3" fmla="*/ 0 w 2180680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0680" h="6858000">
                  <a:moveTo>
                    <a:pt x="1649197" y="0"/>
                  </a:moveTo>
                  <a:lnTo>
                    <a:pt x="2180680" y="0"/>
                  </a:lnTo>
                  <a:lnTo>
                    <a:pt x="218068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E4855B-D7C3-4EA7-8050-5BDDB9E3A78A}"/>
                </a:ext>
              </a:extLst>
            </p:cNvPr>
            <p:cNvSpPr/>
            <p:nvPr/>
          </p:nvSpPr>
          <p:spPr>
            <a:xfrm>
              <a:off x="10544156" y="5626"/>
              <a:ext cx="1647844" cy="6852374"/>
            </a:xfrm>
            <a:custGeom>
              <a:avLst/>
              <a:gdLst>
                <a:gd name="connsiteX0" fmla="*/ 1647844 w 1647844"/>
                <a:gd name="connsiteY0" fmla="*/ 0 h 6852374"/>
                <a:gd name="connsiteX1" fmla="*/ 1647844 w 1647844"/>
                <a:gd name="connsiteY1" fmla="*/ 6852374 h 6852374"/>
                <a:gd name="connsiteX2" fmla="*/ 0 w 1647844"/>
                <a:gd name="connsiteY2" fmla="*/ 6852374 h 685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7844" h="6852374">
                  <a:moveTo>
                    <a:pt x="1647844" y="0"/>
                  </a:moveTo>
                  <a:lnTo>
                    <a:pt x="1647844" y="6852374"/>
                  </a:lnTo>
                  <a:lnTo>
                    <a:pt x="0" y="6852374"/>
                  </a:lnTo>
                  <a:close/>
                </a:path>
              </a:pathLst>
            </a:custGeom>
            <a:solidFill>
              <a:schemeClr val="accent1">
                <a:lumMod val="7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C066EC5-6C2C-4006-B87D-E6C5CFDEF302}"/>
                </a:ext>
              </a:extLst>
            </p:cNvPr>
            <p:cNvSpPr/>
            <p:nvPr/>
          </p:nvSpPr>
          <p:spPr>
            <a:xfrm>
              <a:off x="10803086" y="1082358"/>
              <a:ext cx="1388914" cy="5775643"/>
            </a:xfrm>
            <a:custGeom>
              <a:avLst/>
              <a:gdLst>
                <a:gd name="connsiteX0" fmla="*/ 1388914 w 1388914"/>
                <a:gd name="connsiteY0" fmla="*/ 0 h 5775643"/>
                <a:gd name="connsiteX1" fmla="*/ 1388914 w 1388914"/>
                <a:gd name="connsiteY1" fmla="*/ 5775643 h 5775643"/>
                <a:gd name="connsiteX2" fmla="*/ 0 w 1388914"/>
                <a:gd name="connsiteY2" fmla="*/ 5775643 h 5775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8914" h="5775643">
                  <a:moveTo>
                    <a:pt x="1388914" y="0"/>
                  </a:moveTo>
                  <a:lnTo>
                    <a:pt x="1388914" y="5775643"/>
                  </a:lnTo>
                  <a:lnTo>
                    <a:pt x="0" y="5775643"/>
                  </a:lnTo>
                  <a:close/>
                </a:path>
              </a:pathLst>
            </a:custGeom>
            <a:solidFill>
              <a:schemeClr val="accent1">
                <a:lumMod val="75000"/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8" name="Title 41" descr="title">
            <a:extLst>
              <a:ext uri="{FF2B5EF4-FFF2-40B4-BE49-F238E27FC236}">
                <a16:creationId xmlns:a16="http://schemas.microsoft.com/office/drawing/2014/main" id="{72FCEAE4-FA74-4446-B2F5-9AFA2DA139A2}"/>
              </a:ext>
            </a:extLst>
          </p:cNvPr>
          <p:cNvSpPr txBox="1">
            <a:spLocks/>
          </p:cNvSpPr>
          <p:nvPr/>
        </p:nvSpPr>
        <p:spPr>
          <a:xfrm>
            <a:off x="147547" y="2860368"/>
            <a:ext cx="7894531" cy="87992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4400" b="0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 More Information Visit: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" name="Content Placeholder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886" y="1183983"/>
            <a:ext cx="6749854" cy="1450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74200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SFT_04_Educatio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2606E"/>
      </a:accent1>
      <a:accent2>
        <a:srgbClr val="0F3955"/>
      </a:accent2>
      <a:accent3>
        <a:srgbClr val="FFC000"/>
      </a:accent3>
      <a:accent4>
        <a:srgbClr val="BF678E"/>
      </a:accent4>
      <a:accent5>
        <a:srgbClr val="731F1C"/>
      </a:accent5>
      <a:accent6>
        <a:srgbClr val="7A9E56"/>
      </a:accent6>
      <a:hlink>
        <a:srgbClr val="00B0F0"/>
      </a:hlink>
      <a:folHlink>
        <a:srgbClr val="595959"/>
      </a:folHlink>
    </a:clrScheme>
    <a:fontScheme name="MSFT_04_Education">
      <a:majorFont>
        <a:latin typeface="Corbel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0475556_Education presentation_AAS_v5" id="{AAC57104-7B60-491F-A321-6BCAF93AC541}" vid="{5A43072C-36E0-4A5A-A3FF-E88D65C5976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d372e9c1-1874-4f6f-9f8c-e271660ec4d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438D31F4AE3848B263AB1E9792607B" ma:contentTypeVersion="14" ma:contentTypeDescription="Create a new document." ma:contentTypeScope="" ma:versionID="9eca6a82c018f147a351b03ba138a32b">
  <xsd:schema xmlns:xsd="http://www.w3.org/2001/XMLSchema" xmlns:xs="http://www.w3.org/2001/XMLSchema" xmlns:p="http://schemas.microsoft.com/office/2006/metadata/properties" xmlns:ns3="d372e9c1-1874-4f6f-9f8c-e271660ec4d4" xmlns:ns4="3194e034-5c34-42cc-a16a-361d94bcd6f1" targetNamespace="http://schemas.microsoft.com/office/2006/metadata/properties" ma:root="true" ma:fieldsID="b2d8e815cc8c7eb8f77fa28c430ad1b6" ns3:_="" ns4:_="">
    <xsd:import namespace="d372e9c1-1874-4f6f-9f8c-e271660ec4d4"/>
    <xsd:import namespace="3194e034-5c34-42cc-a16a-361d94bcd6f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72e9c1-1874-4f6f-9f8c-e271660ec4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94e034-5c34-42cc-a16a-361d94bcd6f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575C36-314A-42CB-9114-6E0CE4AB2735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  <ds:schemaRef ds:uri="http://purl.org/dc/dcmitype/"/>
    <ds:schemaRef ds:uri="http://schemas.microsoft.com/office/infopath/2007/PartnerControls"/>
    <ds:schemaRef ds:uri="3194e034-5c34-42cc-a16a-361d94bcd6f1"/>
    <ds:schemaRef ds:uri="d372e9c1-1874-4f6f-9f8c-e271660ec4d4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5D0AD3E-9DDB-4E69-981A-7DAE0E9B5F5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77704AB-7743-4697-BBFA-7B6D0C28E4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72e9c1-1874-4f6f-9f8c-e271660ec4d4"/>
    <ds:schemaRef ds:uri="3194e034-5c34-42cc-a16a-361d94bcd6f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Education presentation</Template>
  <TotalTime>0</TotalTime>
  <Words>530</Words>
  <Application>Microsoft Office PowerPoint</Application>
  <PresentationFormat>Widescreen</PresentationFormat>
  <Paragraphs>113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Corbel</vt:lpstr>
      <vt:lpstr>Times New Roman</vt:lpstr>
      <vt:lpstr>Wingdings</vt:lpstr>
      <vt:lpstr>Office Theme</vt:lpstr>
      <vt:lpstr>Welcome  to </vt:lpstr>
      <vt:lpstr>Chadron State College Quick Facts    </vt:lpstr>
      <vt:lpstr>PowerPoint Presentation</vt:lpstr>
      <vt:lpstr>Hybrid and Online Format</vt:lpstr>
      <vt:lpstr>Business  Careers</vt:lpstr>
      <vt:lpstr>Student Opportunities</vt:lpstr>
      <vt:lpstr>Rural Business Leadership Initiative (RBLI)</vt:lpstr>
      <vt:lpstr>Chadron State College  Master of Business Administration</vt:lpstr>
      <vt:lpstr>Thank you for Visiting!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2020-01-28T19:19:43Z</dcterms:created>
  <dcterms:modified xsi:type="dcterms:W3CDTF">2023-04-21T16:47:29Z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0x010100A2438D31F4AE3848B263AB1E9792607B</vt:lpwstr>
  </property>
</Properties>
</file>